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7" r:id="rId1"/>
  </p:sldMasterIdLst>
  <p:notesMasterIdLst>
    <p:notesMasterId r:id="rId11"/>
  </p:notesMasterIdLst>
  <p:sldIdLst>
    <p:sldId id="1561" r:id="rId2"/>
    <p:sldId id="1570" r:id="rId3"/>
    <p:sldId id="1568" r:id="rId4"/>
    <p:sldId id="1569" r:id="rId5"/>
    <p:sldId id="1565" r:id="rId6"/>
    <p:sldId id="1571" r:id="rId7"/>
    <p:sldId id="1566" r:id="rId8"/>
    <p:sldId id="1572" r:id="rId9"/>
    <p:sldId id="1573" r:id="rId10"/>
  </p:sldIdLst>
  <p:sldSz cx="10693400" cy="7561263"/>
  <p:notesSz cx="6808788" cy="9940925"/>
  <p:defaultTextStyle>
    <a:defPPr>
      <a:defRPr lang="ru-RU"/>
    </a:defPPr>
    <a:lvl1pPr algn="l" defTabSz="1040599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519508" indent="-63354" algn="l" defTabSz="1040599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1040599" indent="-128292" algn="l" defTabSz="1040599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560109" indent="-191649" algn="l" defTabSz="1040599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2081196" indent="-256584" algn="l" defTabSz="1040599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0762" algn="l" defTabSz="912296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36915" algn="l" defTabSz="912296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193067" algn="l" defTabSz="912296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49218" algn="l" defTabSz="912296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C9E"/>
    <a:srgbClr val="F15A22"/>
    <a:srgbClr val="0072CE"/>
    <a:srgbClr val="00A87C"/>
    <a:srgbClr val="C40000"/>
    <a:srgbClr val="D71920"/>
    <a:srgbClr val="4FC6E0"/>
    <a:srgbClr val="860000"/>
    <a:srgbClr val="F2DCDB"/>
    <a:srgbClr val="2DBDB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920" autoAdjust="0"/>
    <p:restoredTop sz="87050" autoAdjust="0"/>
  </p:normalViewPr>
  <p:slideViewPr>
    <p:cSldViewPr>
      <p:cViewPr>
        <p:scale>
          <a:sx n="90" d="100"/>
          <a:sy n="90" d="100"/>
        </p:scale>
        <p:origin x="384" y="-62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10"/>
    </p:cViewPr>
  </p:sorterViewPr>
  <p:notesViewPr>
    <p:cSldViewPr>
      <p:cViewPr varScale="1">
        <p:scale>
          <a:sx n="64" d="100"/>
          <a:sy n="64" d="100"/>
        </p:scale>
        <p:origin x="-2916" y="-126"/>
      </p:cViewPr>
      <p:guideLst>
        <p:guide orient="horz" pos="3132"/>
        <p:guide pos="214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28" y="70"/>
            <a:ext cx="2951217" cy="4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81" tIns="45189" rIns="90381" bIns="45189" numCol="1" anchor="t" anchorCtr="0" compatLnSpc="1">
            <a:prstTxWarp prst="textNoShape">
              <a:avLst/>
            </a:prstTxWarp>
          </a:bodyPr>
          <a:lstStyle>
            <a:lvl1pPr algn="l" defTabSz="1031075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56041" y="70"/>
            <a:ext cx="2951217" cy="4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81" tIns="45189" rIns="90381" bIns="45189" numCol="1" anchor="t" anchorCtr="0" compatLnSpc="1">
            <a:prstTxWarp prst="textNoShape">
              <a:avLst/>
            </a:prstTxWarp>
          </a:bodyPr>
          <a:lstStyle>
            <a:lvl1pPr algn="r" defTabSz="1031075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fld id="{F18038C3-4943-478B-9680-83AB228DA38E}" type="datetimeFigureOut">
              <a:rPr lang="ru-RU"/>
              <a:pPr>
                <a:defRPr/>
              </a:pPr>
              <a:t>19.05.2021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728663"/>
            <a:ext cx="5307012" cy="3752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91" tIns="45195" rIns="90391" bIns="4519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0645" y="4722561"/>
            <a:ext cx="5447646" cy="4472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81" tIns="45189" rIns="90381" bIns="451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28" y="9441921"/>
            <a:ext cx="2951217" cy="4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81" tIns="45189" rIns="90381" bIns="45189" numCol="1" anchor="b" anchorCtr="0" compatLnSpc="1">
            <a:prstTxWarp prst="textNoShape">
              <a:avLst/>
            </a:prstTxWarp>
          </a:bodyPr>
          <a:lstStyle>
            <a:lvl1pPr algn="l" defTabSz="1031075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6041" y="9441921"/>
            <a:ext cx="2951217" cy="4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81" tIns="45189" rIns="90381" bIns="45189" numCol="1" anchor="b" anchorCtr="0" compatLnSpc="1">
            <a:prstTxWarp prst="textNoShape">
              <a:avLst/>
            </a:prstTxWarp>
          </a:bodyPr>
          <a:lstStyle>
            <a:lvl1pPr algn="r" defTabSz="1031075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fld id="{7447C43A-FA23-45C0-B9AB-43D719CDA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3202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0599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9508" algn="l" defTabSz="1040599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0599" algn="l" defTabSz="1040599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0109" algn="l" defTabSz="1040599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1196" algn="l" defTabSz="1040599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1664" algn="l" defTabSz="10406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2000" algn="l" defTabSz="10406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2332" algn="l" defTabSz="10406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2662" algn="l" defTabSz="10406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49300" y="730250"/>
            <a:ext cx="5310188" cy="3754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47C43A-FA23-45C0-B9AB-43D719CDAD7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491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903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0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1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2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2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3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4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4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5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1078-C191-4F38-BCFB-2FE19CD140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C09D-109D-41B5-BC73-578CF7F1C49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5"/>
            <a:ext cx="10691812" cy="75586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8422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09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2804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96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5" y="1771658"/>
            <a:ext cx="8561139" cy="5324475"/>
          </a:xfrm>
        </p:spPr>
        <p:txBody>
          <a:bodyPr/>
          <a:lstStyle>
            <a:lvl1pPr marL="363089" indent="0">
              <a:buFontTx/>
              <a:buNone/>
              <a:defRPr b="1">
                <a:latin typeface="+mj-lt"/>
              </a:defRPr>
            </a:lvl1pPr>
            <a:lvl2pPr marL="359917" indent="3175">
              <a:defRPr>
                <a:latin typeface="+mj-lt"/>
              </a:defRPr>
            </a:lvl2pPr>
            <a:lvl3pPr marL="627874" indent="-260028">
              <a:tabLst/>
              <a:defRPr>
                <a:latin typeface="+mj-lt"/>
              </a:defRPr>
            </a:lvl3pPr>
            <a:lvl4pPr marL="0" indent="359917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5"/>
            <a:ext cx="1080120" cy="415498"/>
          </a:xfrm>
          <a:prstGeom prst="rect">
            <a:avLst/>
          </a:prstGeom>
          <a:noFill/>
        </p:spPr>
        <p:txBody>
          <a:bodyPr wrap="square" lIns="91328" tIns="45665" rIns="91328" bIns="45665" rtlCol="0">
            <a:noAutofit/>
          </a:bodyPr>
          <a:lstStyle/>
          <a:p>
            <a:pPr defTabSz="1041768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7" y="552460"/>
            <a:ext cx="8580438" cy="1219199"/>
          </a:xfrm>
        </p:spPr>
        <p:txBody>
          <a:bodyPr/>
          <a:lstStyle>
            <a:lvl1pPr marL="0" marR="0" indent="0" defTabSz="104176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176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0797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9" y="521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5" y="1771658"/>
            <a:ext cx="8561139" cy="5324475"/>
          </a:xfrm>
        </p:spPr>
        <p:txBody>
          <a:bodyPr/>
          <a:lstStyle>
            <a:lvl1pPr marL="363089" indent="0">
              <a:buFontTx/>
              <a:buNone/>
              <a:defRPr b="1">
                <a:latin typeface="+mj-lt"/>
              </a:defRPr>
            </a:lvl1pPr>
            <a:lvl2pPr marL="363089" indent="0">
              <a:defRPr>
                <a:latin typeface="+mj-lt"/>
              </a:defRPr>
            </a:lvl2pPr>
            <a:lvl3pPr marL="627874" indent="-260028">
              <a:defRPr>
                <a:latin typeface="+mj-lt"/>
              </a:defRPr>
            </a:lvl3pPr>
            <a:lvl4pPr marL="0" indent="359917">
              <a:defRPr>
                <a:latin typeface="+mj-lt"/>
              </a:defRPr>
            </a:lvl4pPr>
            <a:lvl5pPr marL="143332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60"/>
            <a:ext cx="8581268" cy="1219199"/>
          </a:xfrm>
        </p:spPr>
        <p:txBody>
          <a:bodyPr/>
          <a:lstStyle>
            <a:lvl1pPr marL="0" marR="0" indent="0" defTabSz="104176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176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1114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8" y="1589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9"/>
          <p:cNvSpPr txBox="1">
            <a:spLocks noChangeArrowheads="1"/>
          </p:cNvSpPr>
          <p:nvPr userDrawn="1"/>
        </p:nvSpPr>
        <p:spPr bwMode="auto">
          <a:xfrm>
            <a:off x="6931025" y="5653090"/>
            <a:ext cx="10795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9417" tIns="59710" rIns="119417" bIns="59710"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36330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mtClean="0">
              <a:solidFill>
                <a:srgbClr val="0066B3"/>
              </a:solidFill>
              <a:latin typeface="Calibri" pitchFamily="34" charset="0"/>
            </a:endParaRP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1DFD8-5254-454C-91AB-7EE7BA4CB2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0524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1078-C191-4F38-BCFB-2FE19CD140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96" y="2110"/>
            <a:ext cx="10691813" cy="755863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6930876" y="5652845"/>
            <a:ext cx="1080120" cy="415498"/>
          </a:xfrm>
          <a:prstGeom prst="rect">
            <a:avLst/>
          </a:prstGeom>
          <a:noFill/>
        </p:spPr>
        <p:txBody>
          <a:bodyPr wrap="square" lIns="91328" tIns="45665" rIns="91328" bIns="45665" rtlCol="0">
            <a:noAutofit/>
          </a:bodyPr>
          <a:lstStyle/>
          <a:p>
            <a:pPr defTabSz="1041768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366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2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7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140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21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28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35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42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49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56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1078-C191-4F38-BCFB-2FE19CD140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9" y="2"/>
            <a:ext cx="10691813" cy="75586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5601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1792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1078-C191-4F38-BCFB-2FE19CD140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96" y="2110"/>
            <a:ext cx="10691813" cy="75586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5306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700" indent="0">
              <a:buNone/>
              <a:defRPr sz="2300" b="1"/>
            </a:lvl2pPr>
            <a:lvl3pPr marL="1041401" indent="0">
              <a:buNone/>
              <a:defRPr sz="2100" b="1"/>
            </a:lvl3pPr>
            <a:lvl4pPr marL="1562101" indent="0">
              <a:buNone/>
              <a:defRPr sz="1800" b="1"/>
            </a:lvl4pPr>
            <a:lvl5pPr marL="2082803" indent="0">
              <a:buNone/>
              <a:defRPr sz="1800" b="1"/>
            </a:lvl5pPr>
            <a:lvl6pPr marL="2603501" indent="0">
              <a:buNone/>
              <a:defRPr sz="1800" b="1"/>
            </a:lvl6pPr>
            <a:lvl7pPr marL="3124204" indent="0">
              <a:buNone/>
              <a:defRPr sz="1800" b="1"/>
            </a:lvl7pPr>
            <a:lvl8pPr marL="3644904" indent="0">
              <a:buNone/>
              <a:defRPr sz="1800" b="1"/>
            </a:lvl8pPr>
            <a:lvl9pPr marL="416560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10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700" indent="0">
              <a:buNone/>
              <a:defRPr sz="2300" b="1"/>
            </a:lvl2pPr>
            <a:lvl3pPr marL="1041401" indent="0">
              <a:buNone/>
              <a:defRPr sz="2100" b="1"/>
            </a:lvl3pPr>
            <a:lvl4pPr marL="1562101" indent="0">
              <a:buNone/>
              <a:defRPr sz="1800" b="1"/>
            </a:lvl4pPr>
            <a:lvl5pPr marL="2082803" indent="0">
              <a:buNone/>
              <a:defRPr sz="1800" b="1"/>
            </a:lvl5pPr>
            <a:lvl6pPr marL="2603501" indent="0">
              <a:buNone/>
              <a:defRPr sz="1800" b="1"/>
            </a:lvl6pPr>
            <a:lvl7pPr marL="3124204" indent="0">
              <a:buNone/>
              <a:defRPr sz="1800" b="1"/>
            </a:lvl7pPr>
            <a:lvl8pPr marL="3644904" indent="0">
              <a:buNone/>
              <a:defRPr sz="1800" b="1"/>
            </a:lvl8pPr>
            <a:lvl9pPr marL="416560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10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05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96" y="2110"/>
            <a:ext cx="10691813" cy="75586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2173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26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700" indent="0">
              <a:buNone/>
              <a:defRPr sz="1400"/>
            </a:lvl2pPr>
            <a:lvl3pPr marL="1041401" indent="0">
              <a:buNone/>
              <a:defRPr sz="1100"/>
            </a:lvl3pPr>
            <a:lvl4pPr marL="1562101" indent="0">
              <a:buNone/>
              <a:defRPr sz="1000"/>
            </a:lvl4pPr>
            <a:lvl5pPr marL="2082803" indent="0">
              <a:buNone/>
              <a:defRPr sz="1000"/>
            </a:lvl5pPr>
            <a:lvl6pPr marL="2603501" indent="0">
              <a:buNone/>
              <a:defRPr sz="1000"/>
            </a:lvl6pPr>
            <a:lvl7pPr marL="3124204" indent="0">
              <a:buNone/>
              <a:defRPr sz="1000"/>
            </a:lvl7pPr>
            <a:lvl8pPr marL="3644904" indent="0">
              <a:buNone/>
              <a:defRPr sz="1000"/>
            </a:lvl8pPr>
            <a:lvl9pPr marL="416560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151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700" indent="0">
              <a:buNone/>
              <a:defRPr sz="3200"/>
            </a:lvl2pPr>
            <a:lvl3pPr marL="1041401" indent="0">
              <a:buNone/>
              <a:defRPr sz="2700"/>
            </a:lvl3pPr>
            <a:lvl4pPr marL="1562101" indent="0">
              <a:buNone/>
              <a:defRPr sz="2300"/>
            </a:lvl4pPr>
            <a:lvl5pPr marL="2082803" indent="0">
              <a:buNone/>
              <a:defRPr sz="2300"/>
            </a:lvl5pPr>
            <a:lvl6pPr marL="2603501" indent="0">
              <a:buNone/>
              <a:defRPr sz="2300"/>
            </a:lvl6pPr>
            <a:lvl7pPr marL="3124204" indent="0">
              <a:buNone/>
              <a:defRPr sz="2300"/>
            </a:lvl7pPr>
            <a:lvl8pPr marL="3644904" indent="0">
              <a:buNone/>
              <a:defRPr sz="2300"/>
            </a:lvl8pPr>
            <a:lvl9pPr marL="4165601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700" indent="0">
              <a:buNone/>
              <a:defRPr sz="1400"/>
            </a:lvl2pPr>
            <a:lvl3pPr marL="1041401" indent="0">
              <a:buNone/>
              <a:defRPr sz="1100"/>
            </a:lvl3pPr>
            <a:lvl4pPr marL="1562101" indent="0">
              <a:buNone/>
              <a:defRPr sz="1000"/>
            </a:lvl4pPr>
            <a:lvl5pPr marL="2082803" indent="0">
              <a:buNone/>
              <a:defRPr sz="1000"/>
            </a:lvl5pPr>
            <a:lvl6pPr marL="2603501" indent="0">
              <a:buNone/>
              <a:defRPr sz="1000"/>
            </a:lvl6pPr>
            <a:lvl7pPr marL="3124204" indent="0">
              <a:buNone/>
              <a:defRPr sz="1000"/>
            </a:lvl7pPr>
            <a:lvl8pPr marL="3644904" indent="0">
              <a:buNone/>
              <a:defRPr sz="1000"/>
            </a:lvl8pPr>
            <a:lvl9pPr marL="416560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30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  <a:prstGeom prst="rect">
            <a:avLst/>
          </a:prstGeom>
        </p:spPr>
        <p:txBody>
          <a:bodyPr vert="horz" lIns="104141" tIns="52071" rIns="104141" bIns="5207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141" tIns="52071" rIns="104141" bIns="5207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81"/>
            <a:ext cx="2495127" cy="402567"/>
          </a:xfrm>
          <a:prstGeom prst="rect">
            <a:avLst/>
          </a:prstGeom>
        </p:spPr>
        <p:txBody>
          <a:bodyPr vert="horz" lIns="104141" tIns="52071" rIns="104141" bIns="52071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1768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81"/>
            <a:ext cx="3386243" cy="402567"/>
          </a:xfrm>
          <a:prstGeom prst="rect">
            <a:avLst/>
          </a:prstGeom>
        </p:spPr>
        <p:txBody>
          <a:bodyPr vert="horz" lIns="104141" tIns="52071" rIns="104141" bIns="5207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1768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81"/>
            <a:ext cx="2495127" cy="402567"/>
          </a:xfrm>
          <a:prstGeom prst="rect">
            <a:avLst/>
          </a:prstGeom>
        </p:spPr>
        <p:txBody>
          <a:bodyPr vert="horz" lIns="104141" tIns="52071" rIns="104141" bIns="5207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1768" fontAlgn="auto">
              <a:spcBef>
                <a:spcPts val="0"/>
              </a:spcBef>
              <a:spcAft>
                <a:spcPts val="0"/>
              </a:spcAft>
            </a:pPr>
            <a:fld id="{E20E89E6-FE54-4E13-859C-1FA908D70D39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041768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60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</p:sldLayoutIdLst>
  <p:hf hdr="0" ftr="0" dt="0"/>
  <p:txStyles>
    <p:titleStyle>
      <a:lvl1pPr algn="ctr" defTabSz="1041401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524" indent="-390524" algn="l" defTabSz="1041401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42" algn="l" defTabSz="1041401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1751" indent="-260350" algn="l" defTabSz="1041401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2452" indent="-260350" algn="l" defTabSz="1041401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3153" indent="-260350" algn="l" defTabSz="1041401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3852" indent="-260350" algn="l" defTabSz="1041401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4552" indent="-260350" algn="l" defTabSz="1041401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5255" indent="-260350" algn="l" defTabSz="1041401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5954" indent="-260350" algn="l" defTabSz="1041401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1401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1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2803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3501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4204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4904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5601" algn="l" defTabSz="104140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filuzka@mail.ru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4173" y="3587115"/>
            <a:ext cx="9793088" cy="3577892"/>
          </a:xfrm>
        </p:spPr>
        <p:txBody>
          <a:bodyPr>
            <a:noAutofit/>
          </a:bodyPr>
          <a:lstStyle/>
          <a:p>
            <a:pPr marL="5743575" algn="l">
              <a:lnSpc>
                <a:spcPts val="2400"/>
              </a:lnSpc>
            </a:pPr>
            <a:r>
              <a:rPr lang="ru-RU" sz="24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PF DinDisplay Pro Medium" panose="02000506000000020004" pitchFamily="2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PF Din Text Cond Pro Medium" panose="02000500000000020004" pitchFamily="2" charset="0"/>
              </a:rPr>
              <a:t>И.о. начальника Межрайонной ИФНС России № 25 по Республике Башкортостан</a:t>
            </a:r>
            <a:br>
              <a:rPr lang="ru-RU" sz="2400" dirty="0" smtClean="0">
                <a:solidFill>
                  <a:schemeClr val="bg1"/>
                </a:solidFill>
                <a:latin typeface="PF Din Text Cond Pro Medium" panose="02000500000000020004" pitchFamily="2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PF Din Text Cond Pro Medium" panose="02000500000000020004" pitchFamily="2" charset="0"/>
              </a:rPr>
              <a:t>Антошкина Лариса Николаевна</a:t>
            </a:r>
            <a:br>
              <a:rPr lang="ru-RU" sz="2400" dirty="0" smtClean="0">
                <a:solidFill>
                  <a:schemeClr val="bg1"/>
                </a:solidFill>
                <a:latin typeface="PF Din Text Cond Pro Medium" panose="02000500000000020004" pitchFamily="2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PF Din Text Cond Pro Medium" panose="02000500000000020004" pitchFamily="2" charset="0"/>
              </a:rPr>
              <a:t>12.05.2021</a:t>
            </a:r>
            <a:endParaRPr lang="ru-RU" sz="2400" dirty="0">
              <a:solidFill>
                <a:schemeClr val="bg1"/>
              </a:solidFill>
              <a:latin typeface="PF Din Text Cond Pro Medium" panose="02000500000000020004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0480" y="2556498"/>
            <a:ext cx="4176464" cy="648069"/>
          </a:xfrm>
          <a:prstGeom prst="rect">
            <a:avLst/>
          </a:prstGeom>
        </p:spPr>
        <p:txBody>
          <a:bodyPr vert="horz" wrap="square" lIns="103886" tIns="51943" rIns="103886" bIns="51943" rtlCol="0" anchor="ctr">
            <a:noAutofit/>
          </a:bodyPr>
          <a:lstStyle/>
          <a:p>
            <a:pPr algn="ctr" defTabSz="1038830" fontAlgn="auto">
              <a:spcAft>
                <a:spcPts val="0"/>
              </a:spcAft>
            </a:pPr>
            <a:r>
              <a:rPr lang="ru-RU" dirty="0">
                <a:solidFill>
                  <a:prstClr val="white"/>
                </a:solidFill>
                <a:latin typeface="PF Din Text Cond Pro Medium" panose="02000500000000020004" pitchFamily="2" charset="0"/>
              </a:rPr>
              <a:t>ФЕДЕРАЛЬНАЯ НАЛОГОВАЯ СЛУЖБА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570836" y="5580832"/>
            <a:ext cx="4032448" cy="1140266"/>
          </a:xfrm>
          <a:prstGeom prst="rect">
            <a:avLst/>
          </a:prstGeom>
        </p:spPr>
        <p:txBody>
          <a:bodyPr vert="horz" lIns="103849" tIns="51925" rIns="103849" bIns="51925" rtlCol="0">
            <a:normAutofit/>
          </a:bodyPr>
          <a:lstStyle>
            <a:lvl1pPr marL="0" indent="0" algn="ctr" defTabSz="10426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344" indent="0" algn="ctr" defTabSz="10426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2688" indent="0" algn="ctr" defTabSz="10426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032" indent="0" algn="ctr" defTabSz="10426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5376" indent="0" algn="ctr" defTabSz="10426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6719" indent="0" algn="ctr" defTabSz="10426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8064" indent="0" algn="ctr" defTabSz="10426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49408" indent="0" algn="ctr" defTabSz="10426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0751" indent="0" algn="ctr" defTabSz="10426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ru-RU" sz="1600" dirty="0">
              <a:solidFill>
                <a:prstClr val="white"/>
              </a:solidFill>
              <a:latin typeface="PF DinDisplay Pro Medium" panose="02000506000000020004" pitchFamily="2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38188" y="2916539"/>
            <a:ext cx="9361040" cy="3234426"/>
          </a:xfrm>
          <a:prstGeom prst="rect">
            <a:avLst/>
          </a:prstGeom>
        </p:spPr>
        <p:txBody>
          <a:bodyPr vert="horz" lIns="103758" tIns="51879" rIns="103758" bIns="51879" rtlCol="0" anchor="ctr">
            <a:noAutofit/>
          </a:bodyPr>
          <a:lstStyle>
            <a:lvl1pPr algn="ctr" defTabSz="1039381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ts val="2700"/>
              </a:lnSpc>
              <a:spcAft>
                <a:spcPts val="1800"/>
              </a:spcAft>
            </a:pPr>
            <a:r>
              <a:rPr lang="ru-RU" sz="2500" dirty="0">
                <a:solidFill>
                  <a:prstClr val="white"/>
                </a:solidFill>
                <a:latin typeface="PF Din Text Cond Pro Medium" panose="02000500000000020004" pitchFamily="2" charset="0"/>
              </a:rPr>
              <a:t>1. О </a:t>
            </a:r>
            <a:r>
              <a:rPr lang="ru-RU" sz="2500" dirty="0" smtClean="0">
                <a:solidFill>
                  <a:prstClr val="white"/>
                </a:solidFill>
                <a:latin typeface="PF Din Text Cond Pro Medium" panose="02000500000000020004" pitchFamily="2" charset="0"/>
              </a:rPr>
              <a:t>работе по вовлечению объектов недвижимости в т.ч. земельных участков в налоговый оборот</a:t>
            </a:r>
            <a:endParaRPr lang="ru-RU" sz="2500" dirty="0">
              <a:solidFill>
                <a:prstClr val="white"/>
              </a:solidFill>
              <a:latin typeface="PF Din Text Cond Pro Medium" panose="02000500000000020004" pitchFamily="2" charset="0"/>
            </a:endParaRPr>
          </a:p>
          <a:p>
            <a:pPr fontAlgn="auto">
              <a:lnSpc>
                <a:spcPts val="2700"/>
              </a:lnSpc>
              <a:spcAft>
                <a:spcPts val="1800"/>
              </a:spcAft>
            </a:pPr>
            <a:r>
              <a:rPr lang="ru-RU" sz="2500" dirty="0">
                <a:solidFill>
                  <a:prstClr val="white"/>
                </a:solidFill>
                <a:latin typeface="PF Din Text Cond Pro Medium" panose="02000500000000020004" pitchFamily="2" charset="0"/>
              </a:rPr>
              <a:t>2. О </a:t>
            </a:r>
            <a:r>
              <a:rPr lang="ru-RU" sz="2500" dirty="0" smtClean="0">
                <a:solidFill>
                  <a:prstClr val="white"/>
                </a:solidFill>
                <a:latin typeface="PF Din Text Cond Pro Medium" panose="02000500000000020004" pitchFamily="2" charset="0"/>
              </a:rPr>
              <a:t>вступлении в силу ст</a:t>
            </a:r>
            <a:r>
              <a:rPr lang="ru-RU" sz="2500" dirty="0">
                <a:solidFill>
                  <a:prstClr val="white"/>
                </a:solidFill>
                <a:latin typeface="PF Din Text Cond Pro Medium" panose="02000500000000020004" pitchFamily="2" charset="0"/>
              </a:rPr>
              <a:t>. 69.1 </a:t>
            </a:r>
            <a:r>
              <a:rPr lang="ru-RU" sz="2500" dirty="0" smtClean="0">
                <a:solidFill>
                  <a:prstClr val="white"/>
                </a:solidFill>
                <a:latin typeface="PF Din Text Cond Pro Medium" panose="02000500000000020004" pitchFamily="2" charset="0"/>
              </a:rPr>
              <a:t>Федерального </a:t>
            </a:r>
            <a:r>
              <a:rPr lang="ru-RU" sz="2500" dirty="0">
                <a:solidFill>
                  <a:prstClr val="white"/>
                </a:solidFill>
                <a:latin typeface="PF Din Text Cond Pro Medium" panose="02000500000000020004" pitchFamily="2" charset="0"/>
              </a:rPr>
              <a:t>закона от 13.07.2015 № 218-ФЗ «О государственной регистрации </a:t>
            </a:r>
            <a:r>
              <a:rPr lang="ru-RU" sz="2500" dirty="0" smtClean="0">
                <a:solidFill>
                  <a:prstClr val="white"/>
                </a:solidFill>
                <a:latin typeface="PF Din Text Cond Pro Medium" panose="02000500000000020004" pitchFamily="2" charset="0"/>
              </a:rPr>
              <a:t>недвижимости»</a:t>
            </a:r>
            <a:endParaRPr lang="ru-RU" sz="3200" dirty="0">
              <a:solidFill>
                <a:prstClr val="white"/>
              </a:solidFill>
              <a:latin typeface="PF Din Text Cond Pro Medium" panose="02000500000000020004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26509" y="6804967"/>
            <a:ext cx="184407" cy="461505"/>
          </a:xfrm>
          <a:prstGeom prst="rect">
            <a:avLst/>
          </a:prstGeom>
        </p:spPr>
        <p:txBody>
          <a:bodyPr wrap="none" lIns="91280" tIns="45641" rIns="91280" bIns="45641">
            <a:spAutoFit/>
          </a:bodyPr>
          <a:lstStyle/>
          <a:p>
            <a:pPr algn="ctr" defTabSz="1038462" fontAlgn="auto">
              <a:spcBef>
                <a:spcPts val="0"/>
              </a:spcBef>
              <a:spcAft>
                <a:spcPts val="0"/>
              </a:spcAft>
            </a:pPr>
            <a:endParaRPr lang="ru-RU" sz="2400" dirty="0">
              <a:solidFill>
                <a:prstClr val="white"/>
              </a:solidFill>
              <a:latin typeface="PF Din Text Cond Pro Medium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067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7794972" y="6804967"/>
            <a:ext cx="2495127" cy="402567"/>
          </a:xfrm>
        </p:spPr>
        <p:txBody>
          <a:bodyPr>
            <a:noAutofit/>
          </a:bodyPr>
          <a:lstStyle/>
          <a:p>
            <a:pPr>
              <a:defRPr/>
            </a:pPr>
            <a:fld id="{61B1DFD8-5254-454C-91AB-7EE7BA4CB20A}" type="slidenum">
              <a:rPr lang="ru-RU" sz="2000" b="1" smtClean="0"/>
              <a:pPr>
                <a:defRPr/>
              </a:pPr>
              <a:t>2</a:t>
            </a:fld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10196" y="3204567"/>
            <a:ext cx="9001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72CE"/>
                </a:solidFill>
              </a:rPr>
              <a:t>перечень  объектов недвижимости, в т.ч.  земельных участков, по которым в Едином государственном реестре недвижимости отсутствуют зарегистрированные права, в целях вовлечения  указанных объектов в налоговый оборот в соответствии с п.1.14. Организационного </a:t>
            </a:r>
            <a:r>
              <a:rPr lang="ru-RU" dirty="0" smtClean="0">
                <a:solidFill>
                  <a:srgbClr val="0072CE"/>
                </a:solidFill>
              </a:rPr>
              <a:t>плана</a:t>
            </a:r>
          </a:p>
          <a:p>
            <a:pPr marL="285750" lvl="0" indent="-28575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72CE"/>
                </a:solidFill>
              </a:rPr>
              <a:t>перечень  </a:t>
            </a:r>
            <a:r>
              <a:rPr lang="ru-RU" dirty="0">
                <a:solidFill>
                  <a:srgbClr val="0072CE"/>
                </a:solidFill>
              </a:rPr>
              <a:t>объектов недвижимости, в т.ч.  земельных участков, поставленных на государственный кадастровый учет, по которым не определена кадастровая стоимость в связи с отсутствием необходимых характеристик объектов для её определения в соответствии с п.1.4.5 Организационного плана</a:t>
            </a:r>
            <a:r>
              <a:rPr lang="ru-RU" dirty="0"/>
              <a:t>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4670" y="302802"/>
            <a:ext cx="9624060" cy="110156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1041401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600" b="1" cap="all" smtClean="0">
                <a:solidFill>
                  <a:schemeClr val="accent6">
                    <a:lumMod val="75000"/>
                  </a:schemeClr>
                </a:solidFill>
                <a:latin typeface="PF Din Text Cond Pro Medium" panose="02000500000000020004" pitchFamily="2" charset="0"/>
              </a:rPr>
              <a:t>Мероприятия по вовлечению объектов недвижимости в налоговый оборот</a:t>
            </a:r>
            <a:endParaRPr lang="ru-RU" sz="2600" b="1" cap="all" dirty="0">
              <a:solidFill>
                <a:schemeClr val="accent6">
                  <a:lumMod val="75000"/>
                </a:schemeClr>
              </a:solidFill>
              <a:latin typeface="PF Din Text Cond Pro Medium" panose="02000500000000020004" pitchFamily="2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36850" y="1260351"/>
            <a:ext cx="9683554" cy="2088232"/>
          </a:xfrm>
          <a:prstGeom prst="roundRect">
            <a:avLst/>
          </a:prstGeom>
          <a:noFill/>
          <a:ln w="19050" cap="flat" cmpd="sng" algn="ctr">
            <a:noFill/>
            <a:prstDash val="dashDot"/>
          </a:ln>
          <a:effectLst/>
        </p:spPr>
        <p:txBody>
          <a:bodyPr lIns="90816" tIns="45408" rIns="90816" bIns="45408" anchor="ctr"/>
          <a:lstStyle/>
          <a:p>
            <a:pPr defTabSz="908286">
              <a:defRPr/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Во исполнение пунктов 1.1.4, 1.1.5 Организационного плана мероприятий системной работы по повышению налоговых доходов консолидированного бюджета Республики Башкортостан, утвержденного Распоряжением Правительства Республики Башкортостан от 01.11.2019 №1229-р,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продолжаются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мероприятия по вовлечению объектов налогообложения в налоговый оборот.</a:t>
            </a:r>
          </a:p>
        </p:txBody>
      </p:sp>
    </p:spTree>
    <p:extLst>
      <p:ext uri="{BB962C8B-B14F-4D97-AF65-F5344CB8AC3E}">
        <p14:creationId xmlns:p14="http://schemas.microsoft.com/office/powerpoint/2010/main" xmlns="" val="283891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101565"/>
          </a:xfrm>
        </p:spPr>
        <p:txBody>
          <a:bodyPr>
            <a:normAutofit/>
          </a:bodyPr>
          <a:lstStyle/>
          <a:p>
            <a:r>
              <a:rPr lang="ru-RU" sz="2600" b="1" cap="all" dirty="0">
                <a:solidFill>
                  <a:schemeClr val="accent6">
                    <a:lumMod val="75000"/>
                  </a:schemeClr>
                </a:solidFill>
                <a:latin typeface="PF Din Text Cond Pro Medium" panose="02000500000000020004" pitchFamily="2" charset="0"/>
              </a:rPr>
              <a:t>Мероприятия по вовлечению объектов недвижимости в налоговый оборот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794972" y="6876975"/>
            <a:ext cx="2495127" cy="402567"/>
          </a:xfrm>
        </p:spPr>
        <p:txBody>
          <a:bodyPr/>
          <a:lstStyle/>
          <a:p>
            <a:fld id="{E20E89E6-FE54-4E13-859C-1FA908D70D39}" type="slidenum">
              <a:rPr lang="ru-RU" sz="2000" b="1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sz="20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556816" y="1908423"/>
            <a:ext cx="9260142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l" defTabSz="1041400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1400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1400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1400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1400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1041400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1041400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1041400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1041400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marL="342900" indent="-34290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b="0" dirty="0">
                <a:solidFill>
                  <a:srgbClr val="0070C0"/>
                </a:solidFill>
                <a:latin typeface="PF Din Text Cond Pro Medium" panose="02000500000000020004" pitchFamily="2" charset="0"/>
                <a:sym typeface="Symbol"/>
              </a:rPr>
              <a:t>По информации, представленной ОМСУ, по состоянию</a:t>
            </a:r>
            <a:r>
              <a:rPr lang="ru-RU" sz="2400" b="0" dirty="0">
                <a:solidFill>
                  <a:schemeClr val="tx2"/>
                </a:solidFill>
                <a:latin typeface="PF Din Text Cond Pro Medium" panose="02000500000000020004" pitchFamily="2" charset="0"/>
                <a:sym typeface="Symbol"/>
              </a:rPr>
              <a:t> </a:t>
            </a:r>
            <a:r>
              <a:rPr lang="ru-RU" sz="2400" b="0" dirty="0">
                <a:solidFill>
                  <a:schemeClr val="accent6">
                    <a:lumMod val="75000"/>
                  </a:schemeClr>
                </a:solidFill>
                <a:latin typeface="PF Din Text Cond Pro Medium" panose="02000500000000020004" pitchFamily="2" charset="0"/>
                <a:sym typeface="Symbol"/>
              </a:rPr>
              <a:t>на </a:t>
            </a:r>
            <a:r>
              <a:rPr lang="ru-RU" sz="2400" b="0" dirty="0" smtClean="0">
                <a:solidFill>
                  <a:schemeClr val="accent6">
                    <a:lumMod val="75000"/>
                  </a:schemeClr>
                </a:solidFill>
                <a:latin typeface="PF Din Text Cond Pro Medium" panose="02000500000000020004" pitchFamily="2" charset="0"/>
                <a:sym typeface="Symbol"/>
              </a:rPr>
              <a:t>30.04.2021</a:t>
            </a:r>
            <a:r>
              <a:rPr lang="ru-RU" sz="2400" b="0" dirty="0" smtClean="0">
                <a:solidFill>
                  <a:srgbClr val="0070C0"/>
                </a:solidFill>
                <a:latin typeface="PF Din Text Cond Pro Medium" panose="02000500000000020004" pitchFamily="2" charset="0"/>
                <a:sym typeface="Symbol"/>
              </a:rPr>
              <a:t>:</a:t>
            </a:r>
            <a:endParaRPr lang="ru-RU" sz="2400" b="0" dirty="0">
              <a:solidFill>
                <a:srgbClr val="0070C0"/>
              </a:solidFill>
              <a:latin typeface="PF Din Text Cond Pro Medium" panose="02000500000000020004" pitchFamily="2" charset="0"/>
              <a:sym typeface="Symbol"/>
            </a:endParaRPr>
          </a:p>
          <a:p>
            <a:pPr marL="628650" indent="36195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438275" algn="l"/>
              </a:tabLst>
            </a:pPr>
            <a:r>
              <a:rPr lang="ru-RU" sz="2400" b="0" dirty="0" smtClean="0">
                <a:solidFill>
                  <a:schemeClr val="accent6">
                    <a:lumMod val="75000"/>
                  </a:schemeClr>
                </a:solidFill>
                <a:latin typeface="PF Din Text Cond Pro Medium" panose="02000500000000020004" pitchFamily="2" charset="0"/>
                <a:sym typeface="Symbol"/>
              </a:rPr>
              <a:t>3 016 объектов (6,7 %) </a:t>
            </a:r>
            <a:r>
              <a:rPr lang="ru-RU" sz="2400" b="0" dirty="0">
                <a:solidFill>
                  <a:srgbClr val="0072CE"/>
                </a:solidFill>
                <a:latin typeface="PF Din Text Cond Pro Medium" panose="02000500000000020004" pitchFamily="2" charset="0"/>
                <a:sym typeface="Symbol"/>
              </a:rPr>
              <a:t>– вовлечены в налоговый оборот;</a:t>
            </a:r>
          </a:p>
          <a:p>
            <a:pPr marL="628650" indent="36195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438275" algn="l"/>
              </a:tabLst>
            </a:pPr>
            <a:r>
              <a:rPr lang="ru-RU" sz="2400" b="0" dirty="0" smtClean="0">
                <a:solidFill>
                  <a:srgbClr val="0072CE"/>
                </a:solidFill>
                <a:latin typeface="PF Din Text Cond Pro Medium" panose="02000500000000020004" pitchFamily="2" charset="0"/>
                <a:sym typeface="Symbol"/>
              </a:rPr>
              <a:t>9 094 объектов </a:t>
            </a:r>
            <a:r>
              <a:rPr lang="ru-RU" sz="2400" b="0" dirty="0">
                <a:solidFill>
                  <a:srgbClr val="0072CE"/>
                </a:solidFill>
                <a:latin typeface="PF Din Text Cond Pro Medium" panose="02000500000000020004" pitchFamily="2" charset="0"/>
                <a:sym typeface="Symbol"/>
              </a:rPr>
              <a:t>– не признаются объектами налогообложения (государственная собственность, земельный участок под многоквартирным домом и т.д.);</a:t>
            </a:r>
          </a:p>
          <a:p>
            <a:pPr marL="628650" indent="36195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438275" algn="l"/>
              </a:tabLst>
            </a:pPr>
            <a:r>
              <a:rPr lang="ru-RU" sz="2400" b="0" dirty="0" smtClean="0">
                <a:solidFill>
                  <a:srgbClr val="0072CE"/>
                </a:solidFill>
                <a:latin typeface="PF Din Text Cond Pro Medium" panose="02000500000000020004" pitchFamily="2" charset="0"/>
                <a:sym typeface="Symbol"/>
              </a:rPr>
              <a:t>6 244 объектов </a:t>
            </a:r>
            <a:r>
              <a:rPr lang="ru-RU" sz="2400" b="0" dirty="0">
                <a:solidFill>
                  <a:srgbClr val="0072CE"/>
                </a:solidFill>
                <a:latin typeface="PF Din Text Cond Pro Medium" panose="02000500000000020004" pitchFamily="2" charset="0"/>
                <a:sym typeface="Symbol"/>
              </a:rPr>
              <a:t>– подлежат снятию с государственного кадастрового учета (связи с их гибелью/уничтожением, дублированием объектов).</a:t>
            </a:r>
          </a:p>
          <a:p>
            <a:pPr marL="628650" indent="36195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438275" algn="l"/>
              </a:tabLst>
            </a:pPr>
            <a:r>
              <a:rPr lang="ru-RU" sz="2400" b="0" dirty="0" smtClean="0">
                <a:solidFill>
                  <a:srgbClr val="0072CE"/>
                </a:solidFill>
                <a:latin typeface="PF Din Text Cond Pro Medium" panose="02000500000000020004" pitchFamily="2" charset="0"/>
                <a:sym typeface="Symbol"/>
              </a:rPr>
              <a:t>24 091 объекта </a:t>
            </a:r>
            <a:r>
              <a:rPr lang="ru-RU" sz="2400" b="0" dirty="0">
                <a:solidFill>
                  <a:srgbClr val="0072CE"/>
                </a:solidFill>
                <a:latin typeface="PF Din Text Cond Pro Medium" panose="02000500000000020004" pitchFamily="2" charset="0"/>
                <a:sym typeface="Symbol"/>
              </a:rPr>
              <a:t>подлежат регистрации права </a:t>
            </a:r>
            <a:r>
              <a:rPr lang="ru-RU" sz="2400" b="0" dirty="0" smtClean="0">
                <a:solidFill>
                  <a:srgbClr val="0072CE"/>
                </a:solidFill>
                <a:latin typeface="PF Din Text Cond Pro Medium" panose="02000500000000020004" pitchFamily="2" charset="0"/>
                <a:sym typeface="Symbol"/>
              </a:rPr>
              <a:t>собственности.</a:t>
            </a:r>
            <a:endParaRPr lang="ru-RU" sz="2400" b="0" dirty="0">
              <a:solidFill>
                <a:srgbClr val="0072CE"/>
              </a:solidFill>
              <a:latin typeface="PF Din Text Cond Pro Medium" panose="02000500000000020004" pitchFamily="2" charset="0"/>
              <a:sym typeface="Symbol"/>
            </a:endParaRPr>
          </a:p>
          <a:p>
            <a:pPr marL="361950" algn="just">
              <a:lnSpc>
                <a:spcPct val="100000"/>
              </a:lnSpc>
              <a:spcAft>
                <a:spcPts val="600"/>
              </a:spcAft>
              <a:tabLst>
                <a:tab pos="1438275" algn="l"/>
              </a:tabLst>
            </a:pPr>
            <a:endParaRPr lang="ru-RU" sz="2000" b="0" dirty="0" smtClean="0">
              <a:solidFill>
                <a:srgbClr val="0070C0"/>
              </a:solidFill>
              <a:latin typeface="PF Din Text Cond Pro Medium" panose="02000500000000020004" pitchFamily="2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7385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FB6E05"/>
                </a:solidFill>
              </a:rPr>
              <a:t>Вовлечение объектов в налоговый оборот </a:t>
            </a:r>
            <a:br>
              <a:rPr lang="ru-RU" sz="2800" b="1" dirty="0">
                <a:solidFill>
                  <a:srgbClr val="FB6E05"/>
                </a:solidFill>
              </a:rPr>
            </a:br>
            <a:r>
              <a:rPr lang="ru-RU" sz="2800" b="1" dirty="0">
                <a:solidFill>
                  <a:srgbClr val="FB6E05"/>
                </a:solidFill>
              </a:rPr>
              <a:t>по состоянию на </a:t>
            </a:r>
            <a:r>
              <a:rPr lang="ru-RU" sz="2800" b="1" dirty="0" smtClean="0">
                <a:solidFill>
                  <a:srgbClr val="FB6E05"/>
                </a:solidFill>
              </a:rPr>
              <a:t>30.04.2021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45046015"/>
              </p:ext>
            </p:extLst>
          </p:nvPr>
        </p:nvGraphicFramePr>
        <p:xfrm>
          <a:off x="522165" y="1692400"/>
          <a:ext cx="9320336" cy="25397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68151"/>
                <a:gridCol w="936104"/>
                <a:gridCol w="1008112"/>
                <a:gridCol w="921330"/>
                <a:gridCol w="806418"/>
                <a:gridCol w="905669"/>
                <a:gridCol w="905669"/>
                <a:gridCol w="880857"/>
                <a:gridCol w="794013"/>
                <a:gridCol w="794013"/>
              </a:tblGrid>
              <a:tr h="4222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6C9E"/>
                          </a:solidFill>
                          <a:effectLst/>
                        </a:rPr>
                        <a:t>Район</a:t>
                      </a:r>
                      <a:endParaRPr lang="ru-RU" sz="1200" b="0" i="0" u="none" strike="noStrike" dirty="0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6C9E"/>
                          </a:solidFill>
                          <a:effectLst/>
                        </a:rPr>
                        <a:t>Без прав</a:t>
                      </a:r>
                      <a:endParaRPr lang="ru-RU" sz="1200" b="0" i="0" u="none" strike="noStrike" dirty="0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6C9E"/>
                          </a:solidFill>
                          <a:effectLst/>
                        </a:rPr>
                        <a:t>Без стоимости</a:t>
                      </a:r>
                      <a:endParaRPr lang="ru-RU" sz="1200" b="0" i="0" u="none" strike="noStrike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2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6C9E"/>
                          </a:solidFill>
                          <a:effectLst/>
                        </a:rPr>
                        <a:t>всего Объектов</a:t>
                      </a:r>
                      <a:endParaRPr lang="ru-RU" sz="1200" b="0" i="0" u="none" strike="noStrike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6C9E"/>
                          </a:solidFill>
                          <a:effectLst/>
                        </a:rPr>
                        <a:t>представлена информация</a:t>
                      </a:r>
                      <a:endParaRPr lang="ru-RU" sz="1200" b="0" i="0" u="none" strike="noStrike" dirty="0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rgbClr val="006C9E"/>
                          </a:solidFill>
                          <a:effectLst/>
                        </a:rPr>
                        <a:t>потенциаль-ные</a:t>
                      </a:r>
                      <a:endParaRPr lang="ru-RU" sz="1200" b="0" i="0" u="none" strike="noStrike" dirty="0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6C9E"/>
                          </a:solidFill>
                          <a:effectLst/>
                        </a:rPr>
                        <a:t>вовлечено в НО</a:t>
                      </a:r>
                      <a:endParaRPr lang="ru-RU" sz="1200" b="0" i="0" u="none" strike="noStrike" dirty="0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6C9E"/>
                          </a:solidFill>
                          <a:effectLst/>
                        </a:rPr>
                        <a:t>подлежат снятию</a:t>
                      </a:r>
                      <a:endParaRPr lang="ru-RU" sz="1200" b="0" i="0" u="none" strike="noStrike" dirty="0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6C9E"/>
                          </a:solidFill>
                          <a:effectLst/>
                          <a:latin typeface="Times New Roman"/>
                        </a:rPr>
                        <a:t>фактически снят с ГКУ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6C9E"/>
                          </a:solidFill>
                          <a:effectLst/>
                        </a:rPr>
                        <a:t>не подлежат вовлечению</a:t>
                      </a:r>
                      <a:endParaRPr lang="ru-RU" sz="1200" b="0" i="0" u="none" strike="noStrike" dirty="0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6C9E"/>
                          </a:solidFill>
                          <a:effectLst/>
                        </a:rPr>
                        <a:t>всего Объектов</a:t>
                      </a:r>
                      <a:endParaRPr lang="ru-RU" sz="1200" b="0" i="0" u="none" strike="noStrike" dirty="0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6C9E"/>
                          </a:solidFill>
                          <a:effectLst/>
                        </a:rPr>
                        <a:t>вовлечено в НО</a:t>
                      </a:r>
                      <a:endParaRPr lang="ru-RU" sz="1200" b="0" i="0" u="none" strike="noStrike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8574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solidFill>
                            <a:srgbClr val="006C9E"/>
                          </a:solidFill>
                          <a:effectLst/>
                        </a:rPr>
                        <a:t>Куюргазинский</a:t>
                      </a:r>
                      <a:endParaRPr lang="ru-RU" sz="1600" b="0" i="0" u="none" strike="noStrike" dirty="0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6C9E"/>
                          </a:solidFill>
                          <a:effectLst/>
                        </a:rPr>
                        <a:t>6 434</a:t>
                      </a:r>
                      <a:endParaRPr lang="ru-RU" sz="1600" b="0" i="0" u="none" strike="noStrike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6C9E"/>
                          </a:solidFill>
                          <a:effectLst/>
                        </a:rPr>
                        <a:t>5 500</a:t>
                      </a:r>
                      <a:endParaRPr lang="ru-RU" sz="1600" b="0" i="0" u="none" strike="noStrike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6C9E"/>
                          </a:solidFill>
                          <a:effectLst/>
                        </a:rPr>
                        <a:t>2 409</a:t>
                      </a:r>
                      <a:endParaRPr lang="ru-RU" sz="1600" b="0" i="0" u="none" strike="noStrike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6C9E"/>
                          </a:solidFill>
                          <a:effectLst/>
                        </a:rPr>
                        <a:t>253</a:t>
                      </a:r>
                      <a:endParaRPr lang="ru-RU" sz="1600" b="0" i="0" u="none" strike="noStrike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6C9E"/>
                          </a:solidFill>
                          <a:effectLst/>
                        </a:rPr>
                        <a:t>1 012</a:t>
                      </a:r>
                      <a:endParaRPr lang="ru-RU" sz="1600" b="0" i="0" u="none" strike="noStrike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6C9E"/>
                          </a:solidFill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solidFill>
                            <a:srgbClr val="006C9E"/>
                          </a:solidFill>
                          <a:effectLst/>
                        </a:rPr>
                        <a:t>1 825</a:t>
                      </a:r>
                      <a:endParaRPr lang="ru-RU" sz="1600" b="0" i="0" u="none" strike="noStrike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6C9E"/>
                          </a:solidFill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6C9E"/>
                          </a:solidFill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73956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smtClean="0">
                          <a:solidFill>
                            <a:srgbClr val="006C9E"/>
                          </a:solidFill>
                          <a:effectLst/>
                          <a:latin typeface="+mn-lt"/>
                        </a:rPr>
                        <a:t>ИТОГО по Инспекции:</a:t>
                      </a:r>
                      <a:endParaRPr lang="ru-RU" sz="1600" b="1" i="0" u="none" strike="noStrike" dirty="0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6C9E"/>
                          </a:solidFill>
                          <a:effectLst/>
                        </a:rPr>
                        <a:t>62 978</a:t>
                      </a:r>
                      <a:endParaRPr lang="ru-RU" sz="1600" b="1" i="0" u="none" strike="noStrike" dirty="0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6C9E"/>
                          </a:solidFill>
                          <a:effectLst/>
                        </a:rPr>
                        <a:t>45 228</a:t>
                      </a:r>
                      <a:endParaRPr lang="ru-RU" sz="1600" b="1" i="0" u="none" strike="noStrike" dirty="0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6C9E"/>
                          </a:solidFill>
                          <a:effectLst/>
                        </a:rPr>
                        <a:t>24 091</a:t>
                      </a:r>
                      <a:endParaRPr lang="ru-RU" sz="1600" b="1" i="0" u="none" strike="noStrike" dirty="0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6C9E"/>
                          </a:solidFill>
                          <a:effectLst/>
                        </a:rPr>
                        <a:t>3 016</a:t>
                      </a:r>
                      <a:endParaRPr lang="ru-RU" sz="1600" b="1" i="0" u="none" strike="noStrike" dirty="0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6C9E"/>
                          </a:solidFill>
                          <a:effectLst/>
                        </a:rPr>
                        <a:t>6 244</a:t>
                      </a:r>
                      <a:endParaRPr lang="ru-RU" sz="1600" b="1" i="0" u="none" strike="noStrike" dirty="0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6C9E"/>
                          </a:solidFill>
                          <a:effectLst/>
                        </a:rPr>
                        <a:t>2 025</a:t>
                      </a:r>
                      <a:endParaRPr lang="ru-RU" sz="1600" b="1" i="0" u="none" strike="noStrike" dirty="0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6C9E"/>
                          </a:solidFill>
                          <a:effectLst/>
                        </a:rPr>
                        <a:t>9 094</a:t>
                      </a:r>
                      <a:endParaRPr lang="ru-RU" sz="1600" b="1" i="0" u="none" strike="noStrike" dirty="0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6C9E"/>
                          </a:solidFill>
                          <a:effectLst/>
                        </a:rPr>
                        <a:t>78</a:t>
                      </a:r>
                      <a:endParaRPr lang="ru-RU" sz="1600" b="1" i="0" u="none" strike="noStrike" dirty="0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6C9E"/>
                          </a:solidFill>
                          <a:effectLst/>
                        </a:rPr>
                        <a:t>39</a:t>
                      </a:r>
                      <a:endParaRPr lang="ru-RU" sz="1600" b="1" i="0" u="none" strike="noStrike" dirty="0">
                        <a:solidFill>
                          <a:srgbClr val="006C9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794972" y="6804967"/>
            <a:ext cx="2495127" cy="402567"/>
          </a:xfrm>
        </p:spPr>
        <p:txBody>
          <a:bodyPr/>
          <a:lstStyle/>
          <a:p>
            <a:fld id="{E20E89E6-FE54-4E13-859C-1FA908D70D39}" type="slidenum">
              <a:rPr lang="ru-RU" sz="2000" b="1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sz="2000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7107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691" y="396255"/>
            <a:ext cx="9624060" cy="1260211"/>
          </a:xfrm>
        </p:spPr>
        <p:txBody>
          <a:bodyPr>
            <a:noAutofit/>
          </a:bodyPr>
          <a:lstStyle/>
          <a:p>
            <a:r>
              <a:rPr lang="ru-RU" sz="2600" b="1" cap="all" dirty="0" smtClean="0">
                <a:solidFill>
                  <a:schemeClr val="accent6">
                    <a:lumMod val="75000"/>
                  </a:schemeClr>
                </a:solidFill>
                <a:latin typeface="PF Din Text Cond Pro Medium" panose="02000500000000020004" pitchFamily="2" charset="0"/>
              </a:rPr>
              <a:t>Изменения </a:t>
            </a:r>
            <a:r>
              <a:rPr lang="ru-RU" sz="2600" b="1" cap="all" dirty="0">
                <a:solidFill>
                  <a:schemeClr val="accent6">
                    <a:lumMod val="75000"/>
                  </a:schemeClr>
                </a:solidFill>
                <a:latin typeface="PF Din Text Cond Pro Medium" panose="02000500000000020004" pitchFamily="2" charset="0"/>
              </a:rPr>
              <a:t>в </a:t>
            </a:r>
            <a:r>
              <a:rPr lang="ru-RU" sz="2600" b="1" cap="all" dirty="0" smtClean="0">
                <a:solidFill>
                  <a:schemeClr val="accent6">
                    <a:lumMod val="75000"/>
                  </a:schemeClr>
                </a:solidFill>
                <a:latin typeface="PF Din Text Cond Pro Medium" panose="02000500000000020004" pitchFamily="2" charset="0"/>
              </a:rPr>
              <a:t>законодательстве </a:t>
            </a:r>
            <a:r>
              <a:rPr lang="ru-RU" sz="2600" b="1" cap="all" dirty="0">
                <a:solidFill>
                  <a:schemeClr val="accent6">
                    <a:lumMod val="75000"/>
                  </a:schemeClr>
                </a:solidFill>
                <a:latin typeface="PF Din Text Cond Pro Medium" panose="02000500000000020004" pitchFamily="2" charset="0"/>
              </a:rPr>
              <a:t>по внесению в Единый государственный реестр недвижимости сведений о правообладателях раннее учтенных объектов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3691" y="2043054"/>
            <a:ext cx="9289032" cy="4966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0538" indent="404813" algn="just" defTabSz="1041400" eaLnBrk="0" hangingPunct="0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125594" algn="l"/>
              </a:tabLst>
            </a:pPr>
            <a:r>
              <a:rPr lang="ru-RU" sz="2800" dirty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с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01.01.2021</a:t>
            </a:r>
            <a:r>
              <a:rPr lang="ru-RU" sz="2800" dirty="0">
                <a:solidFill>
                  <a:srgbClr val="005AA9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 </a:t>
            </a:r>
            <a:r>
              <a:rPr lang="ru-RU" sz="2800" dirty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отменена госпошлина за внесение в </a:t>
            </a:r>
            <a:r>
              <a:rPr lang="ru-RU" sz="2800" dirty="0">
                <a:solidFill>
                  <a:srgbClr val="0072CE"/>
                </a:solidFill>
                <a:latin typeface="PF Din Text Cond Pro Medium" panose="02000500000000020004" pitchFamily="2" charset="0"/>
              </a:rPr>
              <a:t>Единый государственный реестр недвижимости </a:t>
            </a:r>
            <a:r>
              <a:rPr lang="ru-RU" sz="2800" dirty="0" smtClean="0">
                <a:solidFill>
                  <a:srgbClr val="0072CE"/>
                </a:solidFill>
                <a:latin typeface="PF Din Text Cond Pro Medium" panose="02000500000000020004" pitchFamily="2" charset="0"/>
              </a:rPr>
              <a:t>(</a:t>
            </a:r>
            <a:r>
              <a:rPr lang="ru-RU" sz="2800" dirty="0" smtClean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ЕГРН) </a:t>
            </a:r>
            <a:r>
              <a:rPr lang="ru-RU" sz="2800" dirty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прав на недвижимое имущество, возникших до вступления в силу Федерального закона от 21.07.1997 </a:t>
            </a:r>
            <a:r>
              <a:rPr lang="ru-RU" sz="2800" dirty="0" smtClean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№122-ФЗ (</a:t>
            </a:r>
            <a:r>
              <a:rPr lang="ru-RU" sz="2800" b="1" dirty="0" smtClean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ранее </a:t>
            </a:r>
            <a:r>
              <a:rPr lang="ru-RU" sz="2800" b="1" dirty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возникшие </a:t>
            </a:r>
            <a:r>
              <a:rPr lang="ru-RU" sz="2800" b="1" dirty="0" smtClean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права</a:t>
            </a:r>
            <a:r>
              <a:rPr lang="ru-RU" sz="2800" dirty="0" smtClean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)</a:t>
            </a:r>
            <a:endParaRPr lang="en-US" sz="2800" dirty="0" smtClean="0">
              <a:solidFill>
                <a:srgbClr val="0072CE"/>
              </a:solidFill>
              <a:latin typeface="PF Din Text Cond Pro Medium" panose="02000500000000020004" pitchFamily="2" charset="0"/>
              <a:ea typeface="+mj-ea"/>
              <a:cs typeface="+mj-cs"/>
            </a:endParaRPr>
          </a:p>
          <a:p>
            <a:pPr marL="490538" indent="404813" algn="just" defTabSz="1041400" eaLnBrk="0" hangingPunct="0">
              <a:lnSpc>
                <a:spcPct val="120000"/>
              </a:lnSpc>
              <a:spcBef>
                <a:spcPts val="21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125594" algn="l"/>
              </a:tabLst>
            </a:pPr>
            <a:r>
              <a:rPr lang="ru-RU" sz="2800" dirty="0" smtClean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с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29.06.2021 </a:t>
            </a:r>
            <a:r>
              <a:rPr lang="ru-RU" sz="2800" dirty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органы местного </a:t>
            </a:r>
            <a:r>
              <a:rPr lang="ru-RU" sz="2800" dirty="0" smtClean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самоуправления (ОМСУ)  </a:t>
            </a:r>
            <a:r>
              <a:rPr lang="ru-RU" sz="2800" dirty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наделены полномочиями по внесению в </a:t>
            </a:r>
            <a:r>
              <a:rPr lang="ru-RU" sz="2800" dirty="0" smtClean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ЕГРН сведений </a:t>
            </a:r>
            <a:r>
              <a:rPr lang="ru-RU" sz="2800" dirty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о </a:t>
            </a:r>
            <a:r>
              <a:rPr lang="ru-RU" sz="2800" b="1" dirty="0" smtClean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раннее возникших правах</a:t>
            </a:r>
            <a:r>
              <a:rPr lang="ru-RU" sz="2800" dirty="0" smtClean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 </a:t>
            </a:r>
            <a:r>
              <a:rPr lang="ru-RU" sz="2800" dirty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(статья 69.1 Федерального закона от 13.07.2015 №218-ФЗ</a:t>
            </a:r>
            <a:r>
              <a:rPr lang="ru-RU" sz="2800" dirty="0" smtClean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)</a:t>
            </a:r>
            <a:endParaRPr lang="ru-RU" sz="2400" dirty="0">
              <a:solidFill>
                <a:srgbClr val="0072CE"/>
              </a:solidFill>
              <a:latin typeface="PF Din Text Cond Pro Medium" panose="02000500000000020004" pitchFamily="2" charset="0"/>
              <a:ea typeface="+mj-ea"/>
              <a:cs typeface="+mj-cs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9739188" y="6661150"/>
            <a:ext cx="7239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196" tIns="52098" rIns="104196" bIns="52098" anchor="ctr"/>
          <a:lstStyle/>
          <a:p>
            <a:pPr algn="ctr" defTabSz="914400">
              <a:lnSpc>
                <a:spcPts val="2400"/>
              </a:lnSpc>
              <a:defRPr/>
            </a:pPr>
            <a:fld id="{E85F175C-0783-4824-8731-F5FC66C0911E}" type="slidenum">
              <a:rPr lang="ru-RU" sz="27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F Din Text Cond Pro Medium" panose="02000500000000020004" pitchFamily="2" charset="0"/>
              </a:rPr>
              <a:pPr algn="ctr" defTabSz="914400">
                <a:lnSpc>
                  <a:spcPts val="2400"/>
                </a:lnSpc>
                <a:defRPr/>
              </a:pPr>
              <a:t>5</a:t>
            </a:fld>
            <a:endParaRPr lang="ru-RU" sz="27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F Din Text Cond Pro Medium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00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F15A22"/>
                </a:solidFill>
              </a:rPr>
              <a:t>Статья 69.1. Выявление правообладателей ранее учтенных объектов недвижимости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794972" y="6804967"/>
            <a:ext cx="2495127" cy="402567"/>
          </a:xfrm>
        </p:spPr>
        <p:txBody>
          <a:bodyPr/>
          <a:lstStyle/>
          <a:p>
            <a:fld id="{E20E89E6-FE54-4E13-859C-1FA908D70D39}" type="slidenum">
              <a:rPr lang="ru-RU" sz="2000" b="1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sz="20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8188" y="1692399"/>
            <a:ext cx="907300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70C0"/>
                </a:solidFill>
              </a:rPr>
              <a:t>мероприятия </a:t>
            </a:r>
            <a:r>
              <a:rPr lang="ru-RU" sz="1800" dirty="0">
                <a:solidFill>
                  <a:srgbClr val="0070C0"/>
                </a:solidFill>
              </a:rPr>
              <a:t>по выявлению правообладателей объектов недвижимости, которые в соответствии со статьей 69 настоящего Федерального закона считаются ранее учтенными объектами недвижимости или сведения о которых могут быть внесены в Единый государственный реестр недвижимости по правилам, предусмотренным для внесения сведений о ранее учтенных объектах недвижимости (далее в настоящей статье - ранее учтенные объекты </a:t>
            </a:r>
            <a:r>
              <a:rPr lang="ru-RU" sz="1800" dirty="0" smtClean="0">
                <a:solidFill>
                  <a:srgbClr val="0070C0"/>
                </a:solidFill>
              </a:rPr>
              <a:t>недвижимости);</a:t>
            </a:r>
          </a:p>
          <a:p>
            <a:endParaRPr lang="ru-RU" sz="1800" dirty="0" smtClean="0">
              <a:solidFill>
                <a:srgbClr val="0070C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70C0"/>
                </a:solidFill>
              </a:rPr>
              <a:t>мероприятия </a:t>
            </a:r>
            <a:r>
              <a:rPr lang="ru-RU" sz="1800" dirty="0">
                <a:solidFill>
                  <a:srgbClr val="0070C0"/>
                </a:solidFill>
              </a:rPr>
              <a:t>по обеспечению внесения в Единый государственный реестр недвижимости сведений о правообладателях ранее учтенных объектов недвижимости в случае, если правоустанавливающие документы на ранее учтенные объекты недвижимости или документы, удостоверяющие права на ранее учтенные объекты недвижимости, были оформлены до дня вступления в силу Федерального закона от 21 июля 1997 года N 122-ФЗ "О государственной регистрации прав на недвижимое имущество и сделок с ним" и права на такие объекты недвижимости, подтверждающиеся указанными документами, не зарегистрированы в Едином государственном реестре недвижимости.</a:t>
            </a:r>
            <a:endParaRPr lang="ru-RU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4193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180" y="540272"/>
            <a:ext cx="9434958" cy="792087"/>
          </a:xfrm>
        </p:spPr>
        <p:txBody>
          <a:bodyPr>
            <a:noAutofit/>
          </a:bodyPr>
          <a:lstStyle/>
          <a:p>
            <a:r>
              <a:rPr lang="ru-RU" sz="2400" b="1" cap="all" dirty="0">
                <a:solidFill>
                  <a:schemeClr val="accent6">
                    <a:lumMod val="75000"/>
                  </a:schemeClr>
                </a:solidFill>
                <a:latin typeface="PF Din Text Cond Pro Medium" panose="02000500000000020004" pitchFamily="2" charset="0"/>
              </a:rPr>
              <a:t>О </a:t>
            </a:r>
            <a:r>
              <a:rPr lang="ru-RU" sz="2400" b="1" cap="all" dirty="0" smtClean="0">
                <a:solidFill>
                  <a:schemeClr val="accent6">
                    <a:lumMod val="75000"/>
                  </a:schemeClr>
                </a:solidFill>
                <a:latin typeface="PF Din Text Cond Pro Medium" panose="02000500000000020004" pitchFamily="2" charset="0"/>
              </a:rPr>
              <a:t>МЕРОПРИЯТИЯХ НАПРАВЛЕННЫХ НА реализацию </a:t>
            </a:r>
            <a:r>
              <a:rPr lang="ru-RU" sz="2400" b="1" cap="all" dirty="0">
                <a:solidFill>
                  <a:schemeClr val="accent6">
                    <a:lumMod val="75000"/>
                  </a:schemeClr>
                </a:solidFill>
                <a:latin typeface="PF Din Text Cond Pro Medium" panose="02000500000000020004" pitchFamily="2" charset="0"/>
              </a:rPr>
              <a:t>положений ст. 69.1 Федерального закона от 13.07.2015 № 218-ФЗ «О государственной регистрации недвижимости»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0156" y="1764407"/>
            <a:ext cx="935424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indent="266700" algn="just" defTabSz="1041400" eaLnBrk="0" hangingPunct="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524000" algn="l"/>
              </a:tabLst>
            </a:pPr>
            <a:r>
              <a:rPr lang="ru-RU" sz="1800" dirty="0" smtClean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изучить </a:t>
            </a:r>
            <a:r>
              <a:rPr lang="ru-RU" sz="1800" dirty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положения </a:t>
            </a:r>
            <a:r>
              <a:rPr lang="ru-RU" sz="1800" dirty="0" smtClean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статьи </a:t>
            </a:r>
            <a:r>
              <a:rPr lang="ru-RU" sz="1800" dirty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69.1 </a:t>
            </a:r>
            <a:r>
              <a:rPr lang="ru-RU" sz="1800" dirty="0">
                <a:solidFill>
                  <a:srgbClr val="0072CE"/>
                </a:solidFill>
                <a:latin typeface="PF Din Text Cond Pro Medium" panose="02000500000000020004" pitchFamily="2" charset="0"/>
              </a:rPr>
              <a:t>Федерального закона от 13.07.2015 №</a:t>
            </a:r>
            <a:r>
              <a:rPr lang="ru-RU" sz="1800" dirty="0" smtClean="0">
                <a:solidFill>
                  <a:srgbClr val="0072CE"/>
                </a:solidFill>
                <a:latin typeface="PF Din Text Cond Pro Medium" panose="02000500000000020004" pitchFamily="2" charset="0"/>
              </a:rPr>
              <a:t>218-ФЗ;</a:t>
            </a:r>
            <a:endParaRPr lang="ru-RU" sz="1800" dirty="0" smtClean="0">
              <a:solidFill>
                <a:srgbClr val="0072CE"/>
              </a:solidFill>
              <a:latin typeface="PF Din Text Cond Pro Medium" panose="02000500000000020004" pitchFamily="2" charset="0"/>
              <a:ea typeface="+mj-ea"/>
              <a:cs typeface="+mj-cs"/>
            </a:endParaRPr>
          </a:p>
          <a:p>
            <a:pPr marL="542925" indent="266700" algn="just" defTabSz="1041400" eaLnBrk="0" hangingPunct="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524000" algn="l"/>
              </a:tabLst>
            </a:pPr>
            <a:r>
              <a:rPr lang="ru-RU" sz="1800" dirty="0" smtClean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обеспечить информирование путём размещения на официальном сайте ОМСУ, страницах в социальных сетях, на информационных щитах, в средствах массовой информации сообщения о </a:t>
            </a:r>
            <a:r>
              <a:rPr lang="ru-RU" sz="1800" dirty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способах и порядке представления в ОМСУ сведений о правообладателях </a:t>
            </a:r>
            <a:r>
              <a:rPr lang="ru-RU" sz="1800" b="1" dirty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ранее учтенных объектов </a:t>
            </a:r>
            <a:r>
              <a:rPr lang="ru-RU" sz="1800" dirty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любыми заинтересованными </a:t>
            </a:r>
            <a:r>
              <a:rPr lang="ru-RU" sz="1800" dirty="0" smtClean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лицами;</a:t>
            </a:r>
          </a:p>
          <a:p>
            <a:pPr marL="542925" indent="266700" algn="just" defTabSz="1041400" eaLnBrk="0" hangingPunct="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524000" algn="l"/>
              </a:tabLst>
            </a:pPr>
            <a:r>
              <a:rPr lang="ru-RU" sz="1800" dirty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п</a:t>
            </a:r>
            <a:r>
              <a:rPr lang="ru-RU" sz="1800" dirty="0" smtClean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роведение анализа сведений, в том числе о правообладателях ранее учтенных объектов недвижимости, содержащихся в документах, находящихся в архивах и (или) в распоряжении уполномоченных органов;</a:t>
            </a:r>
          </a:p>
          <a:p>
            <a:pPr marL="542925" indent="266700" algn="just" defTabSz="1041400" eaLnBrk="0" hangingPunct="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524000" algn="l"/>
              </a:tabLst>
            </a:pPr>
            <a:r>
              <a:rPr lang="ru-RU" sz="1800" dirty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направление запроса в органы государственной </a:t>
            </a:r>
            <a:r>
              <a:rPr lang="ru-RU" sz="1800" dirty="0" smtClean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власти, организации</a:t>
            </a:r>
            <a:r>
              <a:rPr lang="ru-RU" sz="1800" dirty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, осуществлявшие до дня вступления в силу Федерального закона от 21 июля 1997 года N 122-ФЗ "О государственной регистрации прав на недвижимое имущество и сделок с ним" учет и регистрацию прав на объекты недвижимости, а также нотариусам в целях получения сведений о правообладателях ранее учтенных объектов недвижимости, которые могут находиться в архивах и (или) в распоряжении таких органов, организаций или </a:t>
            </a:r>
            <a:r>
              <a:rPr lang="ru-RU" sz="1800" dirty="0" smtClean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нотариусов, налоговый орган, МВД;</a:t>
            </a:r>
          </a:p>
          <a:p>
            <a:pPr marL="542925" indent="266700" algn="just" defTabSz="1041400" eaLnBrk="0" hangingPunct="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524000" algn="l"/>
              </a:tabLst>
            </a:pPr>
            <a:r>
              <a:rPr lang="ru-RU" sz="1800" dirty="0" smtClean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начать работу по формированию </a:t>
            </a:r>
            <a:r>
              <a:rPr lang="ru-RU" sz="1800" dirty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пакета документов в целях подготовки проекта решения о выявлении правообладателя </a:t>
            </a:r>
            <a:r>
              <a:rPr lang="ru-RU" sz="1800" b="1" dirty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ранее учтенного объекта </a:t>
            </a:r>
            <a:r>
              <a:rPr lang="ru-RU" sz="1800" dirty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недвижимости для внесения в </a:t>
            </a:r>
            <a:r>
              <a:rPr lang="ru-RU" sz="1800" dirty="0" smtClean="0">
                <a:solidFill>
                  <a:srgbClr val="0072CE"/>
                </a:solidFill>
                <a:latin typeface="PF Din Text Cond Pro Medium" panose="02000500000000020004" pitchFamily="2" charset="0"/>
                <a:ea typeface="+mj-ea"/>
                <a:cs typeface="+mj-cs"/>
              </a:rPr>
              <a:t>ЕГРН</a:t>
            </a:r>
          </a:p>
        </p:txBody>
      </p:sp>
      <p:sp>
        <p:nvSpPr>
          <p:cNvPr id="5" name="Номер слайда 5"/>
          <p:cNvSpPr txBox="1">
            <a:spLocks noGrp="1"/>
          </p:cNvSpPr>
          <p:nvPr/>
        </p:nvSpPr>
        <p:spPr bwMode="auto">
          <a:xfrm>
            <a:off x="9739188" y="6661150"/>
            <a:ext cx="7239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196" tIns="52098" rIns="104196" bIns="52098" anchor="ctr"/>
          <a:lstStyle/>
          <a:p>
            <a:pPr algn="ctr" defTabSz="914400">
              <a:lnSpc>
                <a:spcPts val="2400"/>
              </a:lnSpc>
              <a:defRPr/>
            </a:pPr>
            <a:fld id="{E85F175C-0783-4824-8731-F5FC66C0911E}" type="slidenum">
              <a:rPr lang="ru-RU" sz="27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F Din Text Cond Pro Medium" panose="02000500000000020004" pitchFamily="2" charset="0"/>
              </a:rPr>
              <a:pPr algn="ctr" defTabSz="914400">
                <a:lnSpc>
                  <a:spcPts val="2400"/>
                </a:lnSpc>
                <a:defRPr/>
              </a:pPr>
              <a:t>7</a:t>
            </a:fld>
            <a:endParaRPr lang="ru-RU" sz="27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F Din Text Cond Pro Medium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40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0072CE"/>
                </a:solidFill>
                <a:latin typeface="PF Din Text Cond Pro Medium" panose="02000500000000020004" pitchFamily="2" charset="0"/>
              </a:rPr>
              <a:t>Информационное сообщение для размещения </a:t>
            </a:r>
            <a:r>
              <a:rPr lang="ru-RU" sz="1800" dirty="0">
                <a:solidFill>
                  <a:srgbClr val="0072CE"/>
                </a:solidFill>
                <a:latin typeface="PF Din Text Cond Pro Medium" panose="02000500000000020004" pitchFamily="2" charset="0"/>
              </a:rPr>
              <a:t>на официальном сайте ОМСУ, страницах в социальных сетях, на информационных щитах, в средствах массовой информации </a:t>
            </a:r>
            <a:r>
              <a:rPr lang="ru-RU" sz="1800" dirty="0" smtClean="0">
                <a:solidFill>
                  <a:srgbClr val="0072CE"/>
                </a:solidFill>
                <a:latin typeface="PF Din Text Cond Pro Medium" panose="02000500000000020004" pitchFamily="2" charset="0"/>
              </a:rPr>
              <a:t>о </a:t>
            </a:r>
            <a:r>
              <a:rPr lang="ru-RU" sz="1800" dirty="0">
                <a:solidFill>
                  <a:srgbClr val="0072CE"/>
                </a:solidFill>
                <a:latin typeface="PF Din Text Cond Pro Medium" panose="02000500000000020004" pitchFamily="2" charset="0"/>
              </a:rPr>
              <a:t>способах и порядке представления в ОМСУ сведений о правообладателях </a:t>
            </a:r>
            <a:r>
              <a:rPr lang="ru-RU" sz="1800" b="1" dirty="0">
                <a:solidFill>
                  <a:srgbClr val="0072CE"/>
                </a:solidFill>
                <a:latin typeface="PF Din Text Cond Pro Medium" panose="02000500000000020004" pitchFamily="2" charset="0"/>
              </a:rPr>
              <a:t>ранее учтенных объектов </a:t>
            </a:r>
            <a:r>
              <a:rPr lang="ru-RU" sz="1800" dirty="0">
                <a:solidFill>
                  <a:srgbClr val="0072CE"/>
                </a:solidFill>
                <a:latin typeface="PF Din Text Cond Pro Medium" panose="02000500000000020004" pitchFamily="2" charset="0"/>
              </a:rPr>
              <a:t>любыми заинтересованными лицами</a:t>
            </a:r>
            <a:endParaRPr lang="ru-RU" sz="1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794972" y="6804967"/>
            <a:ext cx="2495127" cy="402567"/>
          </a:xfrm>
        </p:spPr>
        <p:txBody>
          <a:bodyPr/>
          <a:lstStyle/>
          <a:p>
            <a:fld id="{E20E89E6-FE54-4E13-859C-1FA908D70D39}" type="slidenum">
              <a:rPr lang="ru-RU" sz="2000" b="1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 sz="20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оле 1"/>
          <p:cNvSpPr txBox="1"/>
          <p:nvPr/>
        </p:nvSpPr>
        <p:spPr>
          <a:xfrm>
            <a:off x="738188" y="1626818"/>
            <a:ext cx="879475" cy="485648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600" b="1">
                <a:ln>
                  <a:noFill/>
                </a:ln>
                <a:gradFill>
                  <a:gsLst>
                    <a:gs pos="0">
                      <a:srgbClr val="A54200"/>
                    </a:gs>
                    <a:gs pos="78000">
                      <a:srgbClr val="FF8C19"/>
                    </a:gs>
                    <a:gs pos="100000">
                      <a:srgbClr val="FFF1E9"/>
                    </a:gs>
                  </a:gsLst>
                  <a:lin ang="5400000" scaled="0"/>
                </a:gra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ourier New"/>
                <a:ea typeface="Courier New"/>
              </a:rPr>
              <a:t>В срок не позднее </a:t>
            </a:r>
            <a:r>
              <a:rPr lang="ru-RU" sz="2400" b="1" smtClean="0">
                <a:gradFill>
                  <a:gsLst>
                    <a:gs pos="0">
                      <a:srgbClr val="A54200"/>
                    </a:gs>
                    <a:gs pos="78000">
                      <a:srgbClr val="FF8C19"/>
                    </a:gs>
                    <a:gs pos="100000">
                      <a:srgbClr val="FFF1E9"/>
                    </a:gs>
                  </a:gsLst>
                  <a:lin ang="5400000" scaled="0"/>
                </a:gra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ourier New"/>
                <a:ea typeface="Courier New"/>
              </a:rPr>
              <a:t>19</a:t>
            </a:r>
            <a:r>
              <a:rPr lang="ru-RU" sz="2400" b="1" smtClean="0">
                <a:ln>
                  <a:noFill/>
                </a:ln>
                <a:gradFill>
                  <a:gsLst>
                    <a:gs pos="0">
                      <a:srgbClr val="A54200"/>
                    </a:gs>
                    <a:gs pos="78000">
                      <a:srgbClr val="FF8C19"/>
                    </a:gs>
                    <a:gs pos="100000">
                      <a:srgbClr val="FFF1E9"/>
                    </a:gs>
                  </a:gsLst>
                  <a:lin ang="5400000" scaled="0"/>
                </a:gra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Courier New"/>
                <a:ea typeface="Courier New"/>
              </a:rPr>
              <a:t>.05.2021</a:t>
            </a:r>
            <a:endParaRPr lang="ru-RU" sz="1200">
              <a:solidFill>
                <a:srgbClr val="000000"/>
              </a:solidFill>
              <a:effectLst/>
              <a:latin typeface="Courier New"/>
              <a:ea typeface="Courier New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18473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60684" y="1513453"/>
            <a:ext cx="55007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/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Администрация сельского поселения </a:t>
            </a:r>
            <a:r>
              <a:rPr lang="ru-RU" sz="1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Таймасовский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сельсовет муниципального района </a:t>
            </a:r>
            <a:r>
              <a:rPr lang="ru-RU" sz="1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Куюргазинский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 Республики Башкортостан информирует о том, что с 29.06.2021 вступает в силу ст.69.1 Федерального Закона 13.07.2015 № 218-ФЗ </a:t>
            </a:r>
            <a:r>
              <a:rPr lang="ru-RU" sz="1200" dirty="0" smtClean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 государственной регистрации недвижимости</a:t>
            </a:r>
            <a:r>
              <a:rPr lang="ru-RU" sz="1200" dirty="0" smtClean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соответствии с которой органам местного самоуправления представлены полномочия по выявлению и самостоятельному внесению в Единый государственный реестр недвижимости сведений о ранее возникших правах.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defTabSz="914400" eaLnBrk="0" hangingPunct="0"/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Ранее учтенные объекты недвижимости- это объекты недвижимости, права на которые возникли до даты вступления в силу Федерального закона  122-ФЗ от 21.07.1997 </a:t>
            </a:r>
            <a:r>
              <a:rPr lang="ru-RU" sz="1200" dirty="0" smtClean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государственной регистрации прав на недвижимое имущества и сделок с ним</a:t>
            </a:r>
            <a:r>
              <a:rPr lang="ru-RU" sz="1200" dirty="0" smtClean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defTabSz="914400" eaLnBrk="0" hangingPunct="0"/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Правообладатели вышеуказанных объектов недвижимости(их уполномоченные представители) либо иные лица, права и законные интересы которых могут быть затронуты  в связи с выявлением правообладателей ранее учтенных объектов недвижимости могут представить сведения о правообладателях ранее учтенных объектов недвижимости, в том числе документы, подтверждающие права на ранее учтенные объекты недвижимости в адрес Администрации.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defTabSz="914400" eaLnBrk="0" hangingPunct="0"/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Вышеуказанные сведения могут быть представлены: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defTabSz="914400" eaLnBrk="0" hangingPunct="0"/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почте по адресу: 453358, Республика Башкортостан, </a:t>
            </a:r>
            <a:r>
              <a:rPr lang="ru-RU" sz="1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Куюргазинский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район, с. </a:t>
            </a:r>
            <a:r>
              <a:rPr lang="ru-RU" sz="1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Новотаймасово,ул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Ленина, дом 8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defTabSz="914400" eaLnBrk="0" hangingPunct="0"/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адрес электронной почты: </a:t>
            </a:r>
            <a:r>
              <a:rPr lang="en-US" sz="1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filuzka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@</a:t>
            </a:r>
            <a:r>
              <a:rPr lang="en-US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mail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.</a:t>
            </a:r>
            <a:r>
              <a:rPr lang="en-US" sz="1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ru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defTabSz="914400" eaLnBrk="0" hangingPunct="0"/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Лично по адресу: 453358, Республика Башкортостан, </a:t>
            </a:r>
            <a:r>
              <a:rPr lang="ru-RU" sz="1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Куюргазинский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район, с. </a:t>
            </a:r>
            <a:r>
              <a:rPr lang="ru-RU" sz="1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Новотаймасово,ул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Ленина, дом 8.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933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z="2000" b="1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 sz="20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594172" y="2988543"/>
            <a:ext cx="9624060" cy="1260211"/>
          </a:xfrm>
          <a:prstGeom prst="rect">
            <a:avLst/>
          </a:prstGeom>
        </p:spPr>
        <p:txBody>
          <a:bodyPr vert="horz" wrap="square" lIns="133261" tIns="66631" rIns="133261" bIns="66631" rtlCol="0" anchor="ctr">
            <a:noAutofit/>
          </a:bodyPr>
          <a:lstStyle/>
          <a:p>
            <a:pPr algn="ctr" defTabSz="1332608" fontAlgn="auto">
              <a:lnSpc>
                <a:spcPts val="5200"/>
              </a:lnSpc>
              <a:spcAft>
                <a:spcPts val="0"/>
              </a:spcAft>
            </a:pP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F Din Text Cond Pro Medium" panose="02000500000000020004" pitchFamily="2" charset="0"/>
              </a:rPr>
              <a:t>Спасибо за внимание!</a:t>
            </a:r>
            <a:endParaRPr lang="ru-RU" sz="44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F Din Text Cond Pro Medium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43784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72212</TotalTime>
  <Words>1007</Words>
  <Application>Microsoft Office PowerPoint</Application>
  <PresentationFormat>Произвольный</PresentationFormat>
  <Paragraphs>85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1_Тема Office</vt:lpstr>
      <vt:lpstr>      И.о. начальника Межрайонной ИФНС России № 25 по Республике Башкортостан Антошкина Лариса Николаевна 12.05.2021</vt:lpstr>
      <vt:lpstr>Слайд 2</vt:lpstr>
      <vt:lpstr>Мероприятия по вовлечению объектов недвижимости в налоговый оборот</vt:lpstr>
      <vt:lpstr>Вовлечение объектов в налоговый оборот  по состоянию на 30.04.2021</vt:lpstr>
      <vt:lpstr>Изменения в законодательстве по внесению в Единый государственный реестр недвижимости сведений о правообладателях раннее учтенных объектов</vt:lpstr>
      <vt:lpstr>Статья 69.1. Выявление правообладателей ранее учтенных объектов недвижимости</vt:lpstr>
      <vt:lpstr>О МЕРОПРИЯТИЯХ НАПРАВЛЕННЫХ НА реализацию положений ст. 69.1 Федерального закона от 13.07.2015 № 218-ФЗ «О государственной регистрации недвижимости»</vt:lpstr>
      <vt:lpstr>Информационное сообщение для размещения на официальном сайте ОМСУ, страницах в социальных сетях, на информационных щитах, в средствах массовой информации о способах и порядке представления в ОМСУ сведений о правообладателях ранее учтенных объектов любыми заинтересованными лицами</vt:lpstr>
      <vt:lpstr>Спасибо за внимание!</vt:lpstr>
    </vt:vector>
  </TitlesOfParts>
  <Company>УФНС России по РБ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Зайцев</dc:creator>
  <cp:lastModifiedBy>TAYIMAS</cp:lastModifiedBy>
  <cp:revision>4496</cp:revision>
  <cp:lastPrinted>2021-04-30T03:49:34Z</cp:lastPrinted>
  <dcterms:created xsi:type="dcterms:W3CDTF">2013-02-12T05:01:17Z</dcterms:created>
  <dcterms:modified xsi:type="dcterms:W3CDTF">2021-05-20T03:55:46Z</dcterms:modified>
</cp:coreProperties>
</file>